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3" r:id="rId2"/>
    <p:sldId id="274" r:id="rId3"/>
    <p:sldId id="275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2" d="100"/>
          <a:sy n="152" d="100"/>
        </p:scale>
        <p:origin x="-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F593A-F46E-6C4A-9F65-AB45D896DF6C}" type="datetimeFigureOut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DB941-6114-2841-90E1-7A17498F56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327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914C8-387C-B740-8F1B-364063BBF666}" type="datetimeFigureOut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3C56-CFA5-5F41-847C-C986E25BA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4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2900-490E-9D41-8BC4-7F1C9DE22D24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34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414-D186-C843-863B-2A92B0DA003B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5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FEBB-B329-DF45-B5E8-EF29C524F7CB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6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37B3-546F-4C40-8210-11017C6E97CB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27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E6575-E0BF-8B48-ABF8-FC2863A9C01E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1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39B7-CBBF-AF40-84DE-0D0E992A793F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11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0573-CFB0-1349-B437-4DD57C0C4A4B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4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9223-FA96-3746-B30E-0C49D251DF8F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63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E393-A223-F245-A965-BE9714D11550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2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7FC9-DE8C-DD4C-BFCB-F4275BEEA3E1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240A-E858-7E4B-B860-E52375E9B4F7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04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445D-C157-494E-9E5F-0C9E418DEE3C}" type="datetime1">
              <a:rPr kumimoji="1" lang="ja-JP" altLang="en-US" smtClean="0"/>
              <a:t>15/12/05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6FC2-951E-B941-9FEB-D3864D12C3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75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角丸四角形 116"/>
          <p:cNvSpPr/>
          <p:nvPr/>
        </p:nvSpPr>
        <p:spPr bwMode="auto">
          <a:xfrm>
            <a:off x="3147870" y="3373250"/>
            <a:ext cx="645650" cy="223165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7" name="図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418" y="2353995"/>
            <a:ext cx="624900" cy="65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4947880" y="8356"/>
            <a:ext cx="3613688" cy="120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「じぶん年金ゲーム」のルール説明</a:t>
            </a:r>
            <a:endParaRPr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40000"/>
              </a:lnSpc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じぶん年金ゲームとは、ドルコスト平均法を疑似体験するゲームです。</a:t>
            </a:r>
            <a:endParaRPr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40000"/>
              </a:lnSpc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自分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が投資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する商品を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つ選び、その商品に毎年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万円ずつ投資していきます。期間は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年間です。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年間で、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人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万円を</a:t>
            </a:r>
            <a:r>
              <a:rPr kumimoji="1"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投資します。</a:t>
            </a:r>
            <a:endParaRPr kumimoji="1"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40000"/>
              </a:lnSpc>
            </a:pPr>
            <a:r>
              <a:rPr kumimoji="1"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</a:t>
            </a:r>
            <a:r>
              <a:rPr kumimoji="1"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年後の運用成績を競うゲームです。</a:t>
            </a:r>
            <a:endParaRPr kumimoji="1"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47880" y="3461229"/>
            <a:ext cx="3685504" cy="1749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【1】 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買う</a:t>
            </a:r>
            <a:endParaRPr lang="en-US" altLang="ja-JP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・</a:t>
            </a:r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年目は</a:t>
            </a:r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円で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買う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→100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口買える</a:t>
            </a:r>
            <a:endParaRPr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・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年目からは、前年末の価格で買う</a:t>
            </a:r>
            <a:endParaRPr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【2】 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足す</a:t>
            </a:r>
            <a:endParaRPr lang="en-US" altLang="ja-JP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・買った「量」を足して、合計を計算する</a:t>
            </a:r>
            <a:endParaRPr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【3】 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かける</a:t>
            </a:r>
            <a:endParaRPr lang="en-US" altLang="ja-JP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買った「量」の合計と、カードを引いた後の「価格」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期末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を掛け算する</a:t>
            </a:r>
            <a:endParaRPr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016882" y="1975939"/>
            <a:ext cx="856964" cy="3078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16882" y="2001007"/>
            <a:ext cx="84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日本成長株</a:t>
            </a:r>
            <a:endParaRPr kumimoji="1"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6880167" y="1975939"/>
            <a:ext cx="890385" cy="3028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913587" y="1987697"/>
            <a:ext cx="84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chemeClr val="bg1"/>
                </a:solidFill>
              </a:rPr>
              <a:t>世界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成長株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935999" y="1975939"/>
            <a:ext cx="890385" cy="3028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969419" y="1996053"/>
            <a:ext cx="84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日本大型株</a:t>
            </a:r>
            <a:endParaRPr kumimoji="1"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7824349" y="1975939"/>
            <a:ext cx="890385" cy="30285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74479" y="1996053"/>
            <a:ext cx="84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chemeClr val="bg1"/>
                </a:solidFill>
              </a:rPr>
              <a:t>世界大型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株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002357" y="2482069"/>
            <a:ext cx="890385" cy="287372"/>
          </a:xfrm>
          <a:prstGeom prst="roundRect">
            <a:avLst/>
          </a:prstGeom>
          <a:solidFill>
            <a:srgbClr val="FF00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016882" y="2503415"/>
            <a:ext cx="8692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chemeClr val="bg1"/>
                </a:solidFill>
              </a:rPr>
              <a:t>インド成長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株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5949882" y="2482068"/>
            <a:ext cx="890385" cy="276399"/>
          </a:xfrm>
          <a:prstGeom prst="round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983303" y="2492442"/>
            <a:ext cx="84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chemeClr val="bg1"/>
                </a:solidFill>
              </a:rPr>
              <a:t>中国成長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株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6880167" y="2482068"/>
            <a:ext cx="890385" cy="28168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85142" y="2497728"/>
            <a:ext cx="691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bg1"/>
                </a:solidFill>
              </a:rPr>
              <a:t>世界国債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7838293" y="2482068"/>
            <a:ext cx="890385" cy="2596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943266" y="2492442"/>
            <a:ext cx="691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日本</a:t>
            </a:r>
            <a:r>
              <a:rPr kumimoji="1" lang="ja-JP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国債</a:t>
            </a:r>
            <a:endParaRPr kumimoji="1"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075093" y="2239628"/>
            <a:ext cx="7402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</a:t>
            </a:r>
            <a:r>
              <a:rPr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☆☆☆</a:t>
            </a:r>
            <a:endParaRPr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116995" y="2244819"/>
            <a:ext cx="6502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</a:t>
            </a:r>
            <a:r>
              <a:rPr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☆☆</a:t>
            </a:r>
            <a:endParaRPr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983094" y="2234674"/>
            <a:ext cx="6502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</a:t>
            </a:r>
            <a:r>
              <a:rPr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☆☆</a:t>
            </a:r>
            <a:endParaRPr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985141" y="2235997"/>
            <a:ext cx="737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</a:t>
            </a:r>
            <a:r>
              <a:rPr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☆☆☆</a:t>
            </a:r>
            <a:endParaRPr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16882" y="2757403"/>
            <a:ext cx="888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</a:t>
            </a:r>
            <a:r>
              <a:rPr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☆☆</a:t>
            </a:r>
            <a:r>
              <a:rPr lang="en-US" altLang="ja-JP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☆☆</a:t>
            </a:r>
            <a:endParaRPr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025077" y="2751822"/>
            <a:ext cx="9016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</a:t>
            </a:r>
            <a:r>
              <a:rPr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☆☆</a:t>
            </a:r>
            <a:r>
              <a:rPr lang="en-US" altLang="ja-JP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☆☆</a:t>
            </a:r>
            <a:endParaRPr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114107" y="2750112"/>
            <a:ext cx="4726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</a:t>
            </a:r>
            <a:r>
              <a:rPr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</a:t>
            </a:r>
            <a:endParaRPr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8121186" y="2746536"/>
            <a:ext cx="294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</a:t>
            </a:r>
            <a:endParaRPr lang="ja-JP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4887922" y="3074907"/>
            <a:ext cx="4156660" cy="3783093"/>
          </a:xfrm>
          <a:prstGeom prst="roundRect">
            <a:avLst>
              <a:gd name="adj" fmla="val 376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角丸四角形 62"/>
          <p:cNvSpPr/>
          <p:nvPr/>
        </p:nvSpPr>
        <p:spPr>
          <a:xfrm>
            <a:off x="4887922" y="1241301"/>
            <a:ext cx="4156660" cy="1784084"/>
          </a:xfrm>
          <a:prstGeom prst="roundRect">
            <a:avLst>
              <a:gd name="adj" fmla="val 5976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51000" y="1183835"/>
            <a:ext cx="195920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STEP1. </a:t>
            </a:r>
            <a:r>
              <a:rPr lang="ja-JP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商品を選ぶ</a:t>
            </a:r>
            <a:endParaRPr kumimoji="1"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016882" y="1530002"/>
            <a:ext cx="2771040" cy="42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自分が投資を行う商品を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つ選んでください</a:t>
            </a:r>
            <a:endParaRPr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(☆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の数が多いほど値動きが大きくなります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051000" y="3033128"/>
            <a:ext cx="399358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STEP2. </a:t>
            </a:r>
            <a:r>
              <a:rPr lang="ja-JP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ゲームスタート！</a:t>
            </a:r>
            <a:endParaRPr kumimoji="1"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5363" y="-28954"/>
            <a:ext cx="361368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ドルコスト平均法の説明</a:t>
            </a:r>
            <a:endParaRPr lang="en-US" altLang="ja-JP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40000"/>
              </a:lnSpc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ドルコスト平均法とは、決まった金額をコツコツと投資していく資産作りの方法です。その計算の仕方は次の通りです。</a:t>
            </a:r>
            <a:endParaRPr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67" name="図形グループ 66"/>
          <p:cNvGrpSpPr/>
          <p:nvPr/>
        </p:nvGrpSpPr>
        <p:grpSpPr>
          <a:xfrm>
            <a:off x="2431720" y="1928656"/>
            <a:ext cx="1191347" cy="655723"/>
            <a:chOff x="2510280" y="3649910"/>
            <a:chExt cx="1191347" cy="655723"/>
          </a:xfrm>
        </p:grpSpPr>
        <p:pic>
          <p:nvPicPr>
            <p:cNvPr id="68" name="図 7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280" y="3649910"/>
              <a:ext cx="624900" cy="655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" name="テキスト ボックス 49"/>
            <p:cNvSpPr txBox="1">
              <a:spLocks noChangeArrowheads="1"/>
            </p:cNvSpPr>
            <p:nvPr/>
          </p:nvSpPr>
          <p:spPr bwMode="auto">
            <a:xfrm>
              <a:off x="3067711" y="3764246"/>
              <a:ext cx="633916" cy="461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altLang="ja-JP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200</a:t>
              </a:r>
              <a:r>
                <a:rPr lang="ja-JP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円</a:t>
              </a:r>
              <a:endPara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en-US" altLang="ja-JP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→50</a:t>
              </a:r>
              <a:r>
                <a:rPr lang="ja-JP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個</a:t>
              </a:r>
            </a:p>
          </p:txBody>
        </p:sp>
      </p:grpSp>
      <p:grpSp>
        <p:nvGrpSpPr>
          <p:cNvPr id="70" name="図形グループ 69"/>
          <p:cNvGrpSpPr/>
          <p:nvPr/>
        </p:nvGrpSpPr>
        <p:grpSpPr>
          <a:xfrm>
            <a:off x="430023" y="1963965"/>
            <a:ext cx="1288038" cy="764113"/>
            <a:chOff x="349838" y="3793847"/>
            <a:chExt cx="1288038" cy="764113"/>
          </a:xfrm>
        </p:grpSpPr>
        <p:sp>
          <p:nvSpPr>
            <p:cNvPr id="71" name="テキスト ボックス 36"/>
            <p:cNvSpPr txBox="1">
              <a:spLocks noChangeArrowheads="1"/>
            </p:cNvSpPr>
            <p:nvPr/>
          </p:nvSpPr>
          <p:spPr bwMode="auto">
            <a:xfrm>
              <a:off x="925956" y="3793847"/>
              <a:ext cx="711920" cy="461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altLang="ja-JP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100</a:t>
              </a:r>
              <a:r>
                <a:rPr lang="ja-JP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円</a:t>
              </a:r>
              <a:endPara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en-US" altLang="ja-JP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→100</a:t>
              </a:r>
              <a:r>
                <a:rPr lang="ja-JP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個</a:t>
              </a:r>
            </a:p>
          </p:txBody>
        </p:sp>
        <p:sp>
          <p:nvSpPr>
            <p:cNvPr id="72" name="右矢印 71"/>
            <p:cNvSpPr/>
            <p:nvPr/>
          </p:nvSpPr>
          <p:spPr bwMode="auto">
            <a:xfrm rot="1594537">
              <a:off x="1049639" y="4227760"/>
              <a:ext cx="412750" cy="3302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pic>
          <p:nvPicPr>
            <p:cNvPr id="73" name="図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38" y="3793847"/>
              <a:ext cx="618042" cy="648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5" name="テキスト ボックス 43"/>
          <p:cNvSpPr txBox="1">
            <a:spLocks noChangeArrowheads="1"/>
          </p:cNvSpPr>
          <p:nvPr/>
        </p:nvSpPr>
        <p:spPr bwMode="auto">
          <a:xfrm>
            <a:off x="2189671" y="2563973"/>
            <a:ext cx="711920" cy="461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円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→200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個</a:t>
            </a:r>
          </a:p>
        </p:txBody>
      </p:sp>
      <p:sp>
        <p:nvSpPr>
          <p:cNvPr id="76" name="右矢印 75"/>
          <p:cNvSpPr/>
          <p:nvPr/>
        </p:nvSpPr>
        <p:spPr bwMode="auto">
          <a:xfrm rot="19290995">
            <a:off x="2104889" y="2302123"/>
            <a:ext cx="411163" cy="330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テキスト ボックス 32"/>
          <p:cNvSpPr txBox="1">
            <a:spLocks noChangeArrowheads="1"/>
          </p:cNvSpPr>
          <p:nvPr/>
        </p:nvSpPr>
        <p:spPr bwMode="auto">
          <a:xfrm>
            <a:off x="129535" y="1721921"/>
            <a:ext cx="31603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ポイント</a:t>
            </a:r>
            <a:r>
              <a:rPr lang="en-US" altLang="ja-JP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②</a:t>
            </a:r>
            <a:r>
              <a:rPr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毎回、</a:t>
            </a:r>
            <a:r>
              <a:rPr lang="ja-JP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買える「量」が</a:t>
            </a:r>
            <a:r>
              <a:rPr lang="ja-JP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変わる</a:t>
            </a:r>
          </a:p>
        </p:txBody>
      </p:sp>
      <p:sp>
        <p:nvSpPr>
          <p:cNvPr id="79" name="角丸四角形 78"/>
          <p:cNvSpPr/>
          <p:nvPr/>
        </p:nvSpPr>
        <p:spPr bwMode="auto">
          <a:xfrm>
            <a:off x="112072" y="1743323"/>
            <a:ext cx="4313237" cy="1282061"/>
          </a:xfrm>
          <a:prstGeom prst="roundRect">
            <a:avLst>
              <a:gd name="adj" fmla="val 539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7F7F7F"/>
              </a:solidFill>
            </a:endParaRPr>
          </a:p>
        </p:txBody>
      </p:sp>
      <p:sp>
        <p:nvSpPr>
          <p:cNvPr id="80" name="角丸四角形 79"/>
          <p:cNvSpPr/>
          <p:nvPr/>
        </p:nvSpPr>
        <p:spPr bwMode="auto">
          <a:xfrm>
            <a:off x="104134" y="3063003"/>
            <a:ext cx="4295774" cy="1480046"/>
          </a:xfrm>
          <a:prstGeom prst="roundRect">
            <a:avLst>
              <a:gd name="adj" fmla="val 3748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7F7F7F"/>
              </a:solidFill>
            </a:endParaRPr>
          </a:p>
        </p:txBody>
      </p:sp>
      <p:sp>
        <p:nvSpPr>
          <p:cNvPr id="81" name="テキスト ボックス 50"/>
          <p:cNvSpPr txBox="1">
            <a:spLocks noChangeArrowheads="1"/>
          </p:cNvSpPr>
          <p:nvPr/>
        </p:nvSpPr>
        <p:spPr bwMode="auto">
          <a:xfrm>
            <a:off x="169791" y="3063001"/>
            <a:ext cx="28264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ポイント</a:t>
            </a:r>
            <a:r>
              <a:rPr lang="en-US" altLang="ja-JP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③</a:t>
            </a:r>
            <a:r>
              <a:rPr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買った「量」を合計する</a:t>
            </a:r>
            <a:endParaRPr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角丸四角形 81"/>
          <p:cNvSpPr/>
          <p:nvPr/>
        </p:nvSpPr>
        <p:spPr bwMode="auto">
          <a:xfrm>
            <a:off x="104134" y="866675"/>
            <a:ext cx="4321175" cy="830448"/>
          </a:xfrm>
          <a:prstGeom prst="roundRect">
            <a:avLst>
              <a:gd name="adj" fmla="val 539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7F7F7F"/>
              </a:solidFill>
            </a:endParaRPr>
          </a:p>
        </p:txBody>
      </p:sp>
      <p:sp>
        <p:nvSpPr>
          <p:cNvPr id="83" name="テキスト ボックス 30"/>
          <p:cNvSpPr txBox="1">
            <a:spLocks noChangeArrowheads="1"/>
          </p:cNvSpPr>
          <p:nvPr/>
        </p:nvSpPr>
        <p:spPr bwMode="auto">
          <a:xfrm>
            <a:off x="129535" y="866675"/>
            <a:ext cx="29296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ポイント</a:t>
            </a:r>
            <a:r>
              <a:rPr lang="en-US" altLang="ja-JP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①</a:t>
            </a:r>
            <a:r>
              <a:rPr lang="ja-JP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投資をすると「量」を買う</a:t>
            </a:r>
            <a:endParaRPr lang="ja-JP" altLang="en-US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テキスト ボックス 31"/>
          <p:cNvSpPr txBox="1">
            <a:spLocks noChangeArrowheads="1"/>
          </p:cNvSpPr>
          <p:nvPr/>
        </p:nvSpPr>
        <p:spPr bwMode="auto">
          <a:xfrm>
            <a:off x="104587" y="1083329"/>
            <a:ext cx="3920670" cy="58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・投資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をするのは、リンゴを買うのと同じ</a:t>
            </a:r>
            <a:endParaRPr lang="en-US" altLang="ja-JP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・スーパー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で、</a:t>
            </a:r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個</a:t>
            </a:r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円のリンゴを</a:t>
            </a:r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万円分買うと</a:t>
            </a:r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個買える</a:t>
            </a:r>
            <a:endParaRPr lang="en-US" altLang="ja-JP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・値段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が</a:t>
            </a:r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円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の投資信託を</a:t>
            </a:r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万円分買うと、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口買える</a:t>
            </a:r>
            <a:endParaRPr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テキスト ボックス 12"/>
          <p:cNvSpPr txBox="1">
            <a:spLocks noChangeArrowheads="1"/>
          </p:cNvSpPr>
          <p:nvPr/>
        </p:nvSpPr>
        <p:spPr bwMode="auto">
          <a:xfrm>
            <a:off x="261170" y="4289132"/>
            <a:ext cx="103392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ヶ月目</a:t>
            </a:r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:100</a:t>
            </a:r>
            <a:r>
              <a:rPr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個</a:t>
            </a:r>
            <a:endParaRPr lang="en-US" altLang="ja-JP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テキスト ボックス 17"/>
          <p:cNvSpPr txBox="1">
            <a:spLocks noChangeArrowheads="1"/>
          </p:cNvSpPr>
          <p:nvPr/>
        </p:nvSpPr>
        <p:spPr bwMode="auto">
          <a:xfrm>
            <a:off x="544666" y="4049602"/>
            <a:ext cx="3898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endParaRPr lang="ja-JP" alt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角丸四角形 87"/>
          <p:cNvSpPr/>
          <p:nvPr/>
        </p:nvSpPr>
        <p:spPr bwMode="auto">
          <a:xfrm>
            <a:off x="427332" y="4085483"/>
            <a:ext cx="645650" cy="2231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0" name="角丸四角形 89"/>
          <p:cNvSpPr/>
          <p:nvPr/>
        </p:nvSpPr>
        <p:spPr bwMode="auto">
          <a:xfrm>
            <a:off x="1757850" y="3634760"/>
            <a:ext cx="645651" cy="416881"/>
          </a:xfrm>
          <a:prstGeom prst="roundRect">
            <a:avLst>
              <a:gd name="adj" fmla="val 1004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3" name="テキスト ボックス 82"/>
          <p:cNvSpPr txBox="1">
            <a:spLocks noChangeArrowheads="1"/>
          </p:cNvSpPr>
          <p:nvPr/>
        </p:nvSpPr>
        <p:spPr bwMode="auto">
          <a:xfrm>
            <a:off x="1883540" y="3693587"/>
            <a:ext cx="3898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</a:t>
            </a:r>
            <a:endParaRPr lang="ja-JP" alt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4" name="テキスト ボックス 84"/>
          <p:cNvSpPr txBox="1">
            <a:spLocks noChangeArrowheads="1"/>
          </p:cNvSpPr>
          <p:nvPr/>
        </p:nvSpPr>
        <p:spPr bwMode="auto">
          <a:xfrm>
            <a:off x="1601111" y="4280775"/>
            <a:ext cx="108099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ヶ月目</a:t>
            </a:r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:300</a:t>
            </a:r>
            <a:r>
              <a:rPr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個</a:t>
            </a:r>
            <a:endParaRPr lang="en-US" altLang="ja-JP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" name="テキスト ボックス 85"/>
          <p:cNvSpPr txBox="1">
            <a:spLocks noChangeArrowheads="1"/>
          </p:cNvSpPr>
          <p:nvPr/>
        </p:nvSpPr>
        <p:spPr bwMode="auto">
          <a:xfrm>
            <a:off x="3022864" y="4282047"/>
            <a:ext cx="100239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ヶ月目</a:t>
            </a:r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r>
              <a:rPr lang="en-US" altLang="ja-JP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350</a:t>
            </a:r>
            <a:r>
              <a:rPr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個</a:t>
            </a:r>
            <a:endParaRPr lang="en-US" altLang="ja-JP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21580" y="3410714"/>
            <a:ext cx="1352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量</a:t>
            </a:r>
            <a:r>
              <a:rPr kumimoji="1"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を積み立てるのがドルコスト平均法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1914962" y="4640812"/>
            <a:ext cx="549417" cy="29245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1457" y="2621334"/>
            <a:ext cx="1489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sng" dirty="0" smtClean="0">
                <a:solidFill>
                  <a:srgbClr val="FF0000"/>
                </a:solidFill>
              </a:rPr>
              <a:t>安いと沢山買える！</a:t>
            </a:r>
            <a:endParaRPr kumimoji="1" lang="ja-JP" altLang="en-US" sz="1200" u="sng" dirty="0">
              <a:solidFill>
                <a:srgbClr val="FF0000"/>
              </a:solidFill>
            </a:endParaRPr>
          </a:p>
        </p:txBody>
      </p:sp>
      <p:sp>
        <p:nvSpPr>
          <p:cNvPr id="110" name="テキスト ボックス 17"/>
          <p:cNvSpPr txBox="1">
            <a:spLocks noChangeArrowheads="1"/>
          </p:cNvSpPr>
          <p:nvPr/>
        </p:nvSpPr>
        <p:spPr bwMode="auto">
          <a:xfrm>
            <a:off x="1875185" y="4036855"/>
            <a:ext cx="3898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endParaRPr lang="ja-JP" alt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1" name="角丸四角形 110"/>
          <p:cNvSpPr/>
          <p:nvPr/>
        </p:nvSpPr>
        <p:spPr bwMode="auto">
          <a:xfrm>
            <a:off x="1757851" y="4072736"/>
            <a:ext cx="645650" cy="2231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2" name="角丸四角形 111"/>
          <p:cNvSpPr/>
          <p:nvPr/>
        </p:nvSpPr>
        <p:spPr bwMode="auto">
          <a:xfrm>
            <a:off x="3147869" y="3619974"/>
            <a:ext cx="645651" cy="416881"/>
          </a:xfrm>
          <a:prstGeom prst="roundRect">
            <a:avLst>
              <a:gd name="adj" fmla="val 1004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" name="テキスト ボックス 82"/>
          <p:cNvSpPr txBox="1">
            <a:spLocks noChangeArrowheads="1"/>
          </p:cNvSpPr>
          <p:nvPr/>
        </p:nvSpPr>
        <p:spPr bwMode="auto">
          <a:xfrm>
            <a:off x="3273559" y="3678801"/>
            <a:ext cx="3898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</a:t>
            </a:r>
            <a:endParaRPr lang="ja-JP" alt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4" name="テキスト ボックス 17"/>
          <p:cNvSpPr txBox="1">
            <a:spLocks noChangeArrowheads="1"/>
          </p:cNvSpPr>
          <p:nvPr/>
        </p:nvSpPr>
        <p:spPr bwMode="auto">
          <a:xfrm>
            <a:off x="3265204" y="4022069"/>
            <a:ext cx="3898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</a:t>
            </a:r>
            <a:endParaRPr lang="ja-JP" alt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5" name="角丸四角形 114"/>
          <p:cNvSpPr/>
          <p:nvPr/>
        </p:nvSpPr>
        <p:spPr bwMode="auto">
          <a:xfrm>
            <a:off x="3147870" y="4057950"/>
            <a:ext cx="645650" cy="22316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6" name="テキスト ボックス 17"/>
          <p:cNvSpPr txBox="1">
            <a:spLocks noChangeArrowheads="1"/>
          </p:cNvSpPr>
          <p:nvPr/>
        </p:nvSpPr>
        <p:spPr bwMode="auto">
          <a:xfrm>
            <a:off x="3306979" y="3345725"/>
            <a:ext cx="320239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ja-JP" altLang="ja-JP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en-US" altLang="ja-JP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ja-JP" alt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角丸四角形 124"/>
          <p:cNvSpPr/>
          <p:nvPr/>
        </p:nvSpPr>
        <p:spPr>
          <a:xfrm>
            <a:off x="3137999" y="6040650"/>
            <a:ext cx="766763" cy="368300"/>
          </a:xfrm>
          <a:prstGeom prst="roundRect">
            <a:avLst>
              <a:gd name="adj" fmla="val 818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7F7F7F"/>
              </a:solidFill>
            </a:endParaRPr>
          </a:p>
        </p:txBody>
      </p:sp>
      <p:sp>
        <p:nvSpPr>
          <p:cNvPr id="126" name="テキスト ボックス 125"/>
          <p:cNvSpPr txBox="1">
            <a:spLocks noChangeArrowheads="1"/>
          </p:cNvSpPr>
          <p:nvPr/>
        </p:nvSpPr>
        <p:spPr bwMode="auto">
          <a:xfrm>
            <a:off x="3090371" y="6040649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ja-JP" altLang="en-US" sz="1800" dirty="0">
                <a:solidFill>
                  <a:srgbClr val="7F7F7F"/>
                </a:solidFill>
              </a:rPr>
              <a:t>￥</a:t>
            </a:r>
            <a:r>
              <a:rPr lang="en-US" altLang="ja-JP" sz="1800" dirty="0">
                <a:solidFill>
                  <a:srgbClr val="7F7F7F"/>
                </a:solidFill>
              </a:rPr>
              <a:t>200</a:t>
            </a:r>
            <a:endParaRPr lang="ja-JP" altLang="en-US" sz="1800" dirty="0">
              <a:solidFill>
                <a:srgbClr val="7F7F7F"/>
              </a:solidFill>
            </a:endParaRPr>
          </a:p>
        </p:txBody>
      </p:sp>
      <p:grpSp>
        <p:nvGrpSpPr>
          <p:cNvPr id="127" name="図形グループ 126"/>
          <p:cNvGrpSpPr/>
          <p:nvPr/>
        </p:nvGrpSpPr>
        <p:grpSpPr>
          <a:xfrm>
            <a:off x="2331633" y="5876934"/>
            <a:ext cx="674448" cy="674645"/>
            <a:chOff x="2606019" y="1430410"/>
            <a:chExt cx="674448" cy="674645"/>
          </a:xfrm>
        </p:grpSpPr>
        <p:grpSp>
          <p:nvGrpSpPr>
            <p:cNvPr id="128" name="図形グループ 127"/>
            <p:cNvGrpSpPr>
              <a:grpSpLocks/>
            </p:cNvGrpSpPr>
            <p:nvPr/>
          </p:nvGrpSpPr>
          <p:grpSpPr bwMode="auto">
            <a:xfrm>
              <a:off x="2606019" y="1706593"/>
              <a:ext cx="652150" cy="398462"/>
              <a:chOff x="5192441" y="5741198"/>
              <a:chExt cx="1067229" cy="743617"/>
            </a:xfrm>
          </p:grpSpPr>
          <p:pic>
            <p:nvPicPr>
              <p:cNvPr id="130" name="図 5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2441" y="5741198"/>
                <a:ext cx="396033" cy="404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1" name="図 5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4209" y="5741198"/>
                <a:ext cx="396033" cy="404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2" name="図 5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54625" y="5744008"/>
                <a:ext cx="396033" cy="404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" name="図 5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1453" y="6077972"/>
                <a:ext cx="396033" cy="404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4" name="図 5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3221" y="6077972"/>
                <a:ext cx="396033" cy="404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5" name="図 5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63637" y="6080782"/>
                <a:ext cx="396033" cy="404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9" name="テキスト ボックス 128"/>
            <p:cNvSpPr txBox="1">
              <a:spLocks noChangeArrowheads="1"/>
            </p:cNvSpPr>
            <p:nvPr/>
          </p:nvSpPr>
          <p:spPr bwMode="auto">
            <a:xfrm>
              <a:off x="2643278" y="1430410"/>
              <a:ext cx="6371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altLang="ja-JP" sz="1400" dirty="0" smtClean="0">
                  <a:solidFill>
                    <a:srgbClr val="7F7F7F"/>
                  </a:solidFill>
                </a:rPr>
                <a:t>350</a:t>
              </a:r>
              <a:r>
                <a:rPr lang="ja-JP" altLang="en-US" sz="1400" dirty="0">
                  <a:solidFill>
                    <a:srgbClr val="7F7F7F"/>
                  </a:solidFill>
                </a:rPr>
                <a:t>個</a:t>
              </a:r>
            </a:p>
          </p:txBody>
        </p:sp>
      </p:grpSp>
      <p:sp>
        <p:nvSpPr>
          <p:cNvPr id="136" name="テキスト ボックス 3"/>
          <p:cNvSpPr txBox="1">
            <a:spLocks noChangeArrowheads="1"/>
          </p:cNvSpPr>
          <p:nvPr/>
        </p:nvSpPr>
        <p:spPr bwMode="auto">
          <a:xfrm>
            <a:off x="286839" y="5418418"/>
            <a:ext cx="35951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ja-JP" altLang="en-US" sz="2800" dirty="0">
                <a:solidFill>
                  <a:srgbClr val="7F7F7F"/>
                </a:solidFill>
              </a:rPr>
              <a:t>投資の成績</a:t>
            </a:r>
            <a:r>
              <a:rPr lang="ja-JP" altLang="en-US" sz="2800" dirty="0" smtClean="0">
                <a:solidFill>
                  <a:srgbClr val="7F7F7F"/>
                </a:solidFill>
              </a:rPr>
              <a:t>＝</a:t>
            </a:r>
            <a:r>
              <a:rPr lang="ja-JP" altLang="en-US" sz="2800" dirty="0" smtClean="0">
                <a:solidFill>
                  <a:srgbClr val="FF0000"/>
                </a:solidFill>
              </a:rPr>
              <a:t>量</a:t>
            </a:r>
            <a:r>
              <a:rPr lang="en-US" altLang="ja-JP" sz="2800" dirty="0" smtClean="0">
                <a:solidFill>
                  <a:srgbClr val="7F7F7F"/>
                </a:solidFill>
              </a:rPr>
              <a:t>×</a:t>
            </a:r>
            <a:r>
              <a:rPr lang="ja-JP" altLang="en-US" sz="2800" dirty="0">
                <a:solidFill>
                  <a:srgbClr val="7F7F7F"/>
                </a:solidFill>
              </a:rPr>
              <a:t>価格</a:t>
            </a:r>
          </a:p>
        </p:txBody>
      </p:sp>
      <p:sp>
        <p:nvSpPr>
          <p:cNvPr id="137" name="角丸四角形 136"/>
          <p:cNvSpPr/>
          <p:nvPr/>
        </p:nvSpPr>
        <p:spPr>
          <a:xfrm>
            <a:off x="723108" y="6017730"/>
            <a:ext cx="1058065" cy="369332"/>
          </a:xfrm>
          <a:prstGeom prst="roundRect">
            <a:avLst>
              <a:gd name="adj" fmla="val 818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7F7F7F"/>
              </a:solidFill>
            </a:endParaRPr>
          </a:p>
        </p:txBody>
      </p:sp>
      <p:sp>
        <p:nvSpPr>
          <p:cNvPr id="138" name="テキスト ボックス 137"/>
          <p:cNvSpPr txBox="1">
            <a:spLocks noChangeArrowheads="1"/>
          </p:cNvSpPr>
          <p:nvPr/>
        </p:nvSpPr>
        <p:spPr bwMode="auto">
          <a:xfrm>
            <a:off x="699294" y="6001853"/>
            <a:ext cx="10580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ja-JP" altLang="en-US" sz="1800" dirty="0" smtClean="0">
                <a:solidFill>
                  <a:srgbClr val="7F7F7F"/>
                </a:solidFill>
              </a:rPr>
              <a:t>￥</a:t>
            </a:r>
            <a:r>
              <a:rPr lang="en-US" altLang="ja-JP" sz="1800" dirty="0" smtClean="0">
                <a:solidFill>
                  <a:srgbClr val="7F7F7F"/>
                </a:solidFill>
              </a:rPr>
              <a:t>70,000</a:t>
            </a:r>
            <a:endParaRPr lang="ja-JP" altLang="en-US" sz="1800" dirty="0">
              <a:solidFill>
                <a:srgbClr val="7F7F7F"/>
              </a:solidFill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69791" y="5010963"/>
            <a:ext cx="4170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7F7F7F"/>
                </a:solidFill>
              </a:rPr>
              <a:t>ドルコスト平均法</a:t>
            </a:r>
            <a:r>
              <a:rPr kumimoji="1" lang="ja-JP" altLang="en-US" sz="1600" dirty="0" smtClean="0">
                <a:solidFill>
                  <a:srgbClr val="7F7F7F"/>
                </a:solidFill>
              </a:rPr>
              <a:t>の成績</a:t>
            </a:r>
            <a:r>
              <a:rPr lang="ja-JP" altLang="en-US" sz="1600" dirty="0" smtClean="0">
                <a:solidFill>
                  <a:srgbClr val="7F7F7F"/>
                </a:solidFill>
              </a:rPr>
              <a:t>は「量</a:t>
            </a:r>
            <a:r>
              <a:rPr lang="en-US" altLang="ja-JP" sz="1600" dirty="0" smtClean="0">
                <a:solidFill>
                  <a:srgbClr val="7F7F7F"/>
                </a:solidFill>
              </a:rPr>
              <a:t>×</a:t>
            </a:r>
            <a:r>
              <a:rPr lang="ja-JP" altLang="en-US" sz="1600" dirty="0" smtClean="0">
                <a:solidFill>
                  <a:srgbClr val="7F7F7F"/>
                </a:solidFill>
              </a:rPr>
              <a:t>価格」で決まる</a:t>
            </a:r>
            <a:endParaRPr kumimoji="1" lang="ja-JP" altLang="en-US" sz="1600" dirty="0">
              <a:solidFill>
                <a:srgbClr val="7F7F7F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62857" y="4028309"/>
            <a:ext cx="116115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【1】【2】【3】</a:t>
            </a:r>
            <a:r>
              <a:rPr kumimoji="1" lang="ja-JP" altLang="en-US" sz="1050" dirty="0" smtClean="0"/>
              <a:t>を</a:t>
            </a:r>
            <a:endParaRPr kumimoji="1" lang="en-US" altLang="ja-JP" sz="1050" dirty="0" smtClean="0"/>
          </a:p>
          <a:p>
            <a:r>
              <a:rPr lang="en-US" altLang="ja-JP" sz="1050" dirty="0" smtClean="0"/>
              <a:t>20</a:t>
            </a:r>
            <a:r>
              <a:rPr lang="ja-JP" altLang="en-US" sz="1050" dirty="0" smtClean="0"/>
              <a:t>回繰り返したら</a:t>
            </a:r>
            <a:endParaRPr lang="en-US" altLang="ja-JP" sz="1050" dirty="0" smtClean="0"/>
          </a:p>
          <a:p>
            <a:r>
              <a:rPr kumimoji="1" lang="ja-JP" altLang="en-US" sz="1050" dirty="0" smtClean="0"/>
              <a:t>終了</a:t>
            </a:r>
            <a:endParaRPr kumimoji="1" lang="ja-JP" altLang="en-US" sz="1050" dirty="0"/>
          </a:p>
        </p:txBody>
      </p:sp>
      <p:sp>
        <p:nvSpPr>
          <p:cNvPr id="10" name="正方形/長方形 9"/>
          <p:cNvSpPr/>
          <p:nvPr/>
        </p:nvSpPr>
        <p:spPr>
          <a:xfrm>
            <a:off x="4947880" y="3461228"/>
            <a:ext cx="3976135" cy="174971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5083722" y="5706993"/>
            <a:ext cx="3907133" cy="8356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5083722" y="5590012"/>
            <a:ext cx="0" cy="12533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6213712" y="5590012"/>
            <a:ext cx="0" cy="12533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7343865" y="5590012"/>
            <a:ext cx="0" cy="12533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>
            <a:off x="8473855" y="5590012"/>
            <a:ext cx="0" cy="125337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テキスト ボックス 142"/>
          <p:cNvSpPr txBox="1"/>
          <p:nvPr/>
        </p:nvSpPr>
        <p:spPr>
          <a:xfrm>
            <a:off x="4837792" y="5337087"/>
            <a:ext cx="5598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スタート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980650" y="5342468"/>
            <a:ext cx="5598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kumimoji="1"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年後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116649" y="5345443"/>
            <a:ext cx="5598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kumimoji="1"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年後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8244069" y="5367281"/>
            <a:ext cx="5598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kumimoji="1"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年後</a:t>
            </a:r>
            <a:endParaRPr kumimoji="1" lang="ja-JP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5083722" y="5926649"/>
            <a:ext cx="11299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946429" y="5940950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買う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足す</a:t>
            </a:r>
            <a:endParaRPr kumimoji="1" lang="ja-JP" altLang="en-US" sz="800" dirty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974947" y="5948733"/>
            <a:ext cx="479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/>
              <a:t>かける</a:t>
            </a:r>
            <a:endParaRPr kumimoji="1" lang="ja-JP" altLang="en-US" sz="800" dirty="0"/>
          </a:p>
        </p:txBody>
      </p:sp>
      <p:cxnSp>
        <p:nvCxnSpPr>
          <p:cNvPr id="148" name="直線矢印コネクタ 147"/>
          <p:cNvCxnSpPr/>
          <p:nvPr/>
        </p:nvCxnSpPr>
        <p:spPr>
          <a:xfrm>
            <a:off x="6224233" y="6197555"/>
            <a:ext cx="11299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テキスト ボックス 148"/>
          <p:cNvSpPr txBox="1"/>
          <p:nvPr/>
        </p:nvSpPr>
        <p:spPr>
          <a:xfrm>
            <a:off x="6086940" y="6211856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買う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足す</a:t>
            </a:r>
            <a:endParaRPr kumimoji="1" lang="ja-JP" altLang="en-US" sz="800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115458" y="6219639"/>
            <a:ext cx="479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/>
              <a:t>かける</a:t>
            </a:r>
            <a:endParaRPr kumimoji="1" lang="ja-JP" altLang="en-US" sz="800" dirty="0"/>
          </a:p>
        </p:txBody>
      </p:sp>
      <p:cxnSp>
        <p:nvCxnSpPr>
          <p:cNvPr id="151" name="直線矢印コネクタ 150"/>
          <p:cNvCxnSpPr/>
          <p:nvPr/>
        </p:nvCxnSpPr>
        <p:spPr>
          <a:xfrm>
            <a:off x="7336496" y="6464068"/>
            <a:ext cx="11299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テキスト ボックス 151"/>
          <p:cNvSpPr txBox="1"/>
          <p:nvPr/>
        </p:nvSpPr>
        <p:spPr>
          <a:xfrm>
            <a:off x="7199203" y="6478369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買う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足す</a:t>
            </a:r>
            <a:endParaRPr kumimoji="1" lang="ja-JP" altLang="en-US" sz="800" dirty="0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8227721" y="6486152"/>
            <a:ext cx="479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/>
              <a:t>かける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191880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9379" y="39414"/>
            <a:ext cx="279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成績計算シート</a:t>
            </a: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日本成長）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2000"/>
              </p:ext>
            </p:extLst>
          </p:nvPr>
        </p:nvGraphicFramePr>
        <p:xfrm>
          <a:off x="53450" y="444237"/>
          <a:ext cx="5199365" cy="629776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tl" rotWithShape="0">
                    <a:schemeClr val="tx1">
                      <a:lumMod val="50000"/>
                      <a:lumOff val="50000"/>
                      <a:alpha val="0"/>
                    </a:schemeClr>
                  </a:outerShdw>
                </a:effectLst>
                <a:tableStyleId>{5940675A-B579-460E-94D1-54222C63F5DA}</a:tableStyleId>
              </a:tblPr>
              <a:tblGrid>
                <a:gridCol w="1039873"/>
                <a:gridCol w="1039873"/>
                <a:gridCol w="1039873"/>
                <a:gridCol w="1039873"/>
                <a:gridCol w="1039873"/>
              </a:tblGrid>
              <a:tr h="5309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年数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①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買った「量」</a:t>
                      </a:r>
                      <a:endParaRPr kumimoji="1" lang="en-US" altLang="ja-JP" sz="1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前年末の価格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②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買った「量」の</a:t>
                      </a:r>
                      <a:endParaRPr kumimoji="1" lang="en-US" altLang="ja-JP" sz="1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総合計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③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価格</a:t>
                      </a:r>
                      <a:endParaRPr kumimoji="1" lang="en-US" altLang="ja-JP" sz="1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期末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④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成績</a:t>
                      </a:r>
                      <a:endParaRPr kumimoji="1" lang="en-US" altLang="ja-JP" sz="1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(②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量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×③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価格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7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開始時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ー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ー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737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55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5500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182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282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25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7050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682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40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27280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250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932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5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4660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2932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5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14660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4932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30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147960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333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5265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70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368550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143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5408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60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324480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167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5575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75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418125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133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5708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105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599340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11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95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5803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135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783405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74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5877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160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940320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63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5940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135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801900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74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6014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155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932170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65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6079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190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1155010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53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6132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150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919800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17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67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6199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115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712885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18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87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6286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160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1005760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19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63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6349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185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1174565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54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6403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7F7F7F"/>
                          </a:solidFill>
                        </a:rPr>
                        <a:t>200</a:t>
                      </a:r>
                      <a:endParaRPr kumimoji="1" lang="ja-JP" altLang="en-US" sz="10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1280600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359975" y="78939"/>
            <a:ext cx="2075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価格と買える「量」の関係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46461" y="123716"/>
            <a:ext cx="1789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☆1</a:t>
            </a:r>
            <a:r>
              <a:rPr lang="ja-JP" alt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マスにつき、</a:t>
            </a:r>
            <a:r>
              <a:rPr lang="en-US" altLang="ja-JP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ja-JP" alt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円動きます</a:t>
            </a:r>
            <a:endParaRPr kumimoji="1" lang="ja-JP" alt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002" y="444237"/>
            <a:ext cx="2501239" cy="613940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862" y="444237"/>
            <a:ext cx="808508" cy="457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8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9379" y="39414"/>
            <a:ext cx="2519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成績計算シート</a:t>
            </a: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記入例</a:t>
            </a: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120643"/>
              </p:ext>
            </p:extLst>
          </p:nvPr>
        </p:nvGraphicFramePr>
        <p:xfrm>
          <a:off x="53450" y="444237"/>
          <a:ext cx="5199365" cy="3286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tl" rotWithShape="0">
                    <a:schemeClr val="tx1">
                      <a:lumMod val="50000"/>
                      <a:lumOff val="50000"/>
                      <a:alpha val="0"/>
                    </a:schemeClr>
                  </a:outerShdw>
                </a:effectLst>
                <a:tableStyleId>{5940675A-B579-460E-94D1-54222C63F5DA}</a:tableStyleId>
              </a:tblPr>
              <a:tblGrid>
                <a:gridCol w="1039873"/>
                <a:gridCol w="1039873"/>
                <a:gridCol w="1039873"/>
                <a:gridCol w="1039873"/>
                <a:gridCol w="1039873"/>
              </a:tblGrid>
              <a:tr h="5309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年数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①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買った「量」</a:t>
                      </a:r>
                      <a:endParaRPr kumimoji="1" lang="en-US" altLang="ja-JP" sz="1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前年末の価格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②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買った「量」の</a:t>
                      </a:r>
                      <a:endParaRPr kumimoji="1" lang="en-US" altLang="ja-JP" sz="1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総合計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③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価格</a:t>
                      </a:r>
                      <a:endParaRPr kumimoji="1" lang="en-US" altLang="ja-JP" sz="1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期末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④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成績</a:t>
                      </a:r>
                      <a:endParaRPr kumimoji="1" lang="en-US" altLang="ja-JP" sz="10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(②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量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×③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価格</a:t>
                      </a:r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37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開始時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ー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ー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737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9000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111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211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16880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125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336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23520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143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479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28740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167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646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32300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846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50760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167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1013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70910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37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</a:t>
                      </a:r>
                      <a:r>
                        <a:rPr kumimoji="1" lang="ja-JP" altLang="en-US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年目末</a:t>
                      </a:r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359975" y="78939"/>
            <a:ext cx="2075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価格と買える「量」の関係</a:t>
            </a:r>
            <a:endParaRPr kumimoji="1" lang="ja-JP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46461" y="123716"/>
            <a:ext cx="1789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☆1</a:t>
            </a:r>
            <a:r>
              <a:rPr lang="ja-JP" alt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マスにつき、</a:t>
            </a:r>
            <a:r>
              <a:rPr lang="en-US" altLang="ja-JP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ja-JP" altLang="en-US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円動きます</a:t>
            </a:r>
            <a:endParaRPr kumimoji="1" lang="ja-JP" alt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002" y="444237"/>
            <a:ext cx="2501239" cy="613940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862" y="444237"/>
            <a:ext cx="808508" cy="4577582"/>
          </a:xfrm>
          <a:prstGeom prst="rect">
            <a:avLst/>
          </a:prstGeom>
        </p:spPr>
      </p:pic>
      <p:cxnSp>
        <p:nvCxnSpPr>
          <p:cNvPr id="8" name="直線矢印コネクタ 7"/>
          <p:cNvCxnSpPr/>
          <p:nvPr/>
        </p:nvCxnSpPr>
        <p:spPr>
          <a:xfrm flipH="1">
            <a:off x="1946821" y="1136385"/>
            <a:ext cx="1462204" cy="217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2865919" y="1412125"/>
            <a:ext cx="0" cy="259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013665" y="1671154"/>
            <a:ext cx="2924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1946821" y="1412125"/>
            <a:ext cx="1462204" cy="217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874278" y="1714929"/>
            <a:ext cx="0" cy="259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047089" y="1973958"/>
            <a:ext cx="2924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1980245" y="1714929"/>
            <a:ext cx="1462204" cy="217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046042" y="1412125"/>
            <a:ext cx="2924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4052221" y="1671154"/>
            <a:ext cx="2924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4058400" y="1973958"/>
            <a:ext cx="2924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047089" y="1422476"/>
            <a:ext cx="2924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2882629" y="1992659"/>
            <a:ext cx="0" cy="259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2055440" y="2251688"/>
            <a:ext cx="2924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1988596" y="1992659"/>
            <a:ext cx="1462204" cy="217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4066751" y="2251688"/>
            <a:ext cx="29244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32165" y="4019126"/>
            <a:ext cx="48565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【1</a:t>
            </a:r>
            <a:r>
              <a:rPr kumimoji="1" lang="ja-JP" altLang="en-US" sz="1200" dirty="0" smtClean="0"/>
              <a:t>年目</a:t>
            </a:r>
            <a:r>
              <a:rPr kumimoji="1" lang="en-US" altLang="ja-JP" sz="1200" dirty="0" smtClean="0"/>
              <a:t>】</a:t>
            </a:r>
          </a:p>
          <a:p>
            <a:r>
              <a:rPr kumimoji="1" lang="ja-JP" altLang="en-US" sz="1200" dirty="0" smtClean="0"/>
              <a:t>最初は価格が</a:t>
            </a:r>
            <a:r>
              <a:rPr kumimoji="1" lang="en-US" altLang="ja-JP" sz="1200" dirty="0" smtClean="0"/>
              <a:t>100</a:t>
            </a:r>
            <a:r>
              <a:rPr kumimoji="1" lang="ja-JP" altLang="en-US" sz="1200" dirty="0" smtClean="0"/>
              <a:t>円</a:t>
            </a:r>
            <a:r>
              <a:rPr kumimoji="1" lang="en-US" altLang="ja-JP" sz="1200" dirty="0" smtClean="0"/>
              <a:t>→</a:t>
            </a:r>
            <a:r>
              <a:rPr kumimoji="1" lang="ja-JP" altLang="en-US" sz="1200" dirty="0" smtClean="0"/>
              <a:t>量が</a:t>
            </a:r>
            <a:r>
              <a:rPr kumimoji="1" lang="en-US" altLang="ja-JP" sz="1200" dirty="0" smtClean="0"/>
              <a:t>100</a:t>
            </a:r>
            <a:r>
              <a:rPr kumimoji="1" lang="ja-JP" altLang="en-US" sz="1200" dirty="0" smtClean="0"/>
              <a:t>個買える。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年目は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smtClean="0"/>
              <a:t>回しか買ってないので、合計の量は</a:t>
            </a:r>
            <a:r>
              <a:rPr kumimoji="1" lang="en-US" altLang="ja-JP" sz="1200" dirty="0" smtClean="0"/>
              <a:t>100</a:t>
            </a:r>
            <a:r>
              <a:rPr kumimoji="1" lang="ja-JP" altLang="en-US" sz="1200" dirty="0" smtClean="0"/>
              <a:t>。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ここでカードを引き、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年目末の「価格」が決まる。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1</a:t>
            </a:r>
            <a:r>
              <a:rPr lang="ja-JP" altLang="en-US" sz="1200" dirty="0" smtClean="0"/>
              <a:t>年目の成績は、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年目に買い込んだ「量」と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年目末の「価格」</a:t>
            </a:r>
            <a:endParaRPr lang="en-US" altLang="ja-JP" sz="1200" dirty="0" smtClean="0"/>
          </a:p>
          <a:p>
            <a:r>
              <a:rPr lang="en-US" altLang="ja-JP" sz="1200" dirty="0" smtClean="0"/>
              <a:t>(</a:t>
            </a:r>
            <a:r>
              <a:rPr lang="ja-JP" altLang="en-US" sz="1200" dirty="0" smtClean="0"/>
              <a:t>カードで決まる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の掛け算で計算する。</a:t>
            </a:r>
            <a:endParaRPr lang="en-US" altLang="ja-JP" sz="1200" dirty="0" smtClean="0"/>
          </a:p>
          <a:p>
            <a:endParaRPr kumimoji="1" lang="en-US" altLang="ja-JP" sz="1200" dirty="0" smtClean="0"/>
          </a:p>
          <a:p>
            <a:r>
              <a:rPr lang="en-US" altLang="ja-JP" sz="1200" dirty="0" smtClean="0"/>
              <a:t>【2</a:t>
            </a:r>
            <a:r>
              <a:rPr lang="ja-JP" altLang="en-US" sz="1200" dirty="0" smtClean="0"/>
              <a:t>年目以降</a:t>
            </a:r>
            <a:r>
              <a:rPr lang="en-US" altLang="ja-JP" sz="1200" dirty="0" smtClean="0"/>
              <a:t>】</a:t>
            </a:r>
            <a:endParaRPr kumimoji="1" lang="en-US" altLang="ja-JP" sz="1200" dirty="0"/>
          </a:p>
          <a:p>
            <a:r>
              <a:rPr lang="en-US" altLang="ja-JP" sz="1200" dirty="0" smtClean="0"/>
              <a:t>2</a:t>
            </a:r>
            <a:r>
              <a:rPr lang="ja-JP" altLang="en-US" sz="1200" dirty="0" smtClean="0"/>
              <a:t>年目以降は、前年末の価格で買える「量」を買う。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前年末までに買い込んだ「量」と合計して、「量」の</a:t>
            </a:r>
            <a:r>
              <a:rPr lang="ja-JP" altLang="en-US" sz="1200" dirty="0" smtClean="0"/>
              <a:t>合計を計算する。</a:t>
            </a:r>
            <a:endParaRPr lang="en-US" altLang="ja-JP" sz="1200" dirty="0" smtClean="0"/>
          </a:p>
          <a:p>
            <a:r>
              <a:rPr lang="ja-JP" altLang="en-US" sz="1200" dirty="0"/>
              <a:t>ここでカードを引き</a:t>
            </a:r>
            <a:r>
              <a:rPr lang="ja-JP" altLang="en-US" sz="1200" dirty="0" smtClean="0"/>
              <a:t>、各年次末</a:t>
            </a:r>
            <a:r>
              <a:rPr lang="ja-JP" altLang="en-US" sz="1200" dirty="0"/>
              <a:t>の「価格」が決まる。</a:t>
            </a:r>
            <a:endParaRPr lang="en-US" altLang="ja-JP" sz="1200" dirty="0"/>
          </a:p>
          <a:p>
            <a:r>
              <a:rPr lang="ja-JP" altLang="en-US" sz="1200" dirty="0" smtClean="0"/>
              <a:t>その年の</a:t>
            </a:r>
            <a:r>
              <a:rPr lang="ja-JP" altLang="en-US" sz="1200" dirty="0"/>
              <a:t>成績は</a:t>
            </a:r>
            <a:r>
              <a:rPr lang="ja-JP" altLang="en-US" sz="1200" dirty="0" smtClean="0"/>
              <a:t>、その年までに買い込んだ</a:t>
            </a:r>
            <a:r>
              <a:rPr lang="ja-JP" altLang="en-US" sz="1200" dirty="0"/>
              <a:t>「量」</a:t>
            </a:r>
            <a:r>
              <a:rPr lang="ja-JP" altLang="en-US" sz="1200" dirty="0" smtClean="0"/>
              <a:t>と、その年の</a:t>
            </a:r>
            <a:r>
              <a:rPr lang="ja-JP" altLang="en-US" sz="1200" dirty="0"/>
              <a:t>「価格</a:t>
            </a:r>
            <a:r>
              <a:rPr lang="ja-JP" altLang="en-US" sz="1200" dirty="0" smtClean="0"/>
              <a:t>」</a:t>
            </a:r>
            <a:r>
              <a:rPr lang="en-US" altLang="ja-JP" sz="1200" dirty="0" smtClean="0"/>
              <a:t>(</a:t>
            </a:r>
            <a:r>
              <a:rPr lang="ja-JP" altLang="en-US" sz="1200" dirty="0"/>
              <a:t>カードで決まる</a:t>
            </a:r>
            <a:r>
              <a:rPr lang="en-US" altLang="ja-JP" sz="1200" dirty="0"/>
              <a:t>)</a:t>
            </a:r>
            <a:r>
              <a:rPr lang="ja-JP" altLang="en-US" sz="1200" dirty="0"/>
              <a:t>の掛け算で計算する</a:t>
            </a:r>
            <a:r>
              <a:rPr lang="ja-JP" altLang="en-US" sz="1200" dirty="0" smtClean="0"/>
              <a:t>。</a:t>
            </a:r>
            <a:endParaRPr lang="en-US" altLang="ja-JP" sz="1200" dirty="0"/>
          </a:p>
        </p:txBody>
      </p:sp>
      <p:sp>
        <p:nvSpPr>
          <p:cNvPr id="29" name="角丸四角形 28"/>
          <p:cNvSpPr/>
          <p:nvPr/>
        </p:nvSpPr>
        <p:spPr>
          <a:xfrm>
            <a:off x="5385040" y="3559560"/>
            <a:ext cx="889905" cy="1960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21490" y="6552621"/>
            <a:ext cx="20313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solidFill>
                  <a:srgbClr val="FF0000"/>
                </a:solidFill>
              </a:rPr>
              <a:t>価格は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sz="1050" dirty="0" smtClean="0">
                <a:solidFill>
                  <a:srgbClr val="FF0000"/>
                </a:solidFill>
              </a:rPr>
              <a:t>円より下には下がらない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5252815" y="6583641"/>
            <a:ext cx="286851" cy="1511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96769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914</Words>
  <Application>Microsoft Macintosh PowerPoint</Application>
  <PresentationFormat>画面に合わせる (4:3)</PresentationFormat>
  <Paragraphs>268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ホシノ ヤスヒラ</dc:creator>
  <cp:lastModifiedBy>星野 泰平</cp:lastModifiedBy>
  <cp:revision>191</cp:revision>
  <cp:lastPrinted>2015-11-28T08:36:29Z</cp:lastPrinted>
  <dcterms:created xsi:type="dcterms:W3CDTF">2012-10-12T06:23:42Z</dcterms:created>
  <dcterms:modified xsi:type="dcterms:W3CDTF">2015-12-05T11:17:14Z</dcterms:modified>
</cp:coreProperties>
</file>